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  <a:srgbClr val="FFCC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62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2B0ED-2224-4BB2-88FF-B5D84FF90FD9}" type="datetimeFigureOut">
              <a:rPr lang="en-US" smtClean="0"/>
              <a:t>11/1/2016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A4B5E5-FE2B-4F69-A037-B521F11D10B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2B0ED-2224-4BB2-88FF-B5D84FF90FD9}" type="datetimeFigureOut">
              <a:rPr lang="en-US" smtClean="0"/>
              <a:t>11/1/2016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A4B5E5-FE2B-4F69-A037-B521F11D10B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2B0ED-2224-4BB2-88FF-B5D84FF90FD9}" type="datetimeFigureOut">
              <a:rPr lang="en-US" smtClean="0"/>
              <a:t>11/1/2016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A4B5E5-FE2B-4F69-A037-B521F11D10B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2B0ED-2224-4BB2-88FF-B5D84FF90FD9}" type="datetimeFigureOut">
              <a:rPr lang="en-US" smtClean="0"/>
              <a:t>11/1/2016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A4B5E5-FE2B-4F69-A037-B521F11D10B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2B0ED-2224-4BB2-88FF-B5D84FF90FD9}" type="datetimeFigureOut">
              <a:rPr lang="en-US" smtClean="0"/>
              <a:t>11/1/2016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A4B5E5-FE2B-4F69-A037-B521F11D10B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2B0ED-2224-4BB2-88FF-B5D84FF90FD9}" type="datetimeFigureOut">
              <a:rPr lang="en-US" smtClean="0"/>
              <a:t>11/1/2016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A4B5E5-FE2B-4F69-A037-B521F11D10B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2B0ED-2224-4BB2-88FF-B5D84FF90FD9}" type="datetimeFigureOut">
              <a:rPr lang="en-US" smtClean="0"/>
              <a:t>11/1/2016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A4B5E5-FE2B-4F69-A037-B521F11D10B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2B0ED-2224-4BB2-88FF-B5D84FF90FD9}" type="datetimeFigureOut">
              <a:rPr lang="en-US" smtClean="0"/>
              <a:t>11/1/2016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A4B5E5-FE2B-4F69-A037-B521F11D10B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2B0ED-2224-4BB2-88FF-B5D84FF90FD9}" type="datetimeFigureOut">
              <a:rPr lang="en-US" smtClean="0"/>
              <a:t>11/1/2016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A4B5E5-FE2B-4F69-A037-B521F11D10B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2B0ED-2224-4BB2-88FF-B5D84FF90FD9}" type="datetimeFigureOut">
              <a:rPr lang="en-US" smtClean="0"/>
              <a:t>11/1/2016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A4B5E5-FE2B-4F69-A037-B521F11D10B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2B0ED-2224-4BB2-88FF-B5D84FF90FD9}" type="datetimeFigureOut">
              <a:rPr lang="en-US" smtClean="0"/>
              <a:t>11/1/2016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A4B5E5-FE2B-4F69-A037-B521F11D10B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02B0ED-2224-4BB2-88FF-B5D84FF90FD9}" type="datetimeFigureOut">
              <a:rPr lang="en-US" smtClean="0"/>
              <a:t>11/1/2016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A4B5E5-FE2B-4F69-A037-B521F11D10BF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13" Type="http://schemas.openxmlformats.org/officeDocument/2006/relationships/image" Target="../media/image12.jpeg"/><Relationship Id="rId18" Type="http://schemas.openxmlformats.org/officeDocument/2006/relationships/hyperlink" Target="http://www.aliannajmaren.com/" TargetMode="External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12" Type="http://schemas.openxmlformats.org/officeDocument/2006/relationships/image" Target="../media/image11.jpeg"/><Relationship Id="rId17" Type="http://schemas.openxmlformats.org/officeDocument/2006/relationships/image" Target="../media/image16.png"/><Relationship Id="rId2" Type="http://schemas.openxmlformats.org/officeDocument/2006/relationships/image" Target="../media/image1.jpeg"/><Relationship Id="rId16" Type="http://schemas.openxmlformats.org/officeDocument/2006/relationships/image" Target="../media/image15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11" Type="http://schemas.openxmlformats.org/officeDocument/2006/relationships/image" Target="../media/image10.jpeg"/><Relationship Id="rId5" Type="http://schemas.openxmlformats.org/officeDocument/2006/relationships/image" Target="../media/image4.gif"/><Relationship Id="rId15" Type="http://schemas.openxmlformats.org/officeDocument/2006/relationships/image" Target="../media/image14.png"/><Relationship Id="rId10" Type="http://schemas.openxmlformats.org/officeDocument/2006/relationships/image" Target="../media/image9.png"/><Relationship Id="rId4" Type="http://schemas.openxmlformats.org/officeDocument/2006/relationships/image" Target="../media/image3.jpeg"/><Relationship Id="rId9" Type="http://schemas.openxmlformats.org/officeDocument/2006/relationships/image" Target="../media/image8.jpeg"/><Relationship Id="rId14" Type="http://schemas.openxmlformats.org/officeDocument/2006/relationships/image" Target="../media/image13.jpe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13" Type="http://schemas.openxmlformats.org/officeDocument/2006/relationships/hyperlink" Target="https://pni.princeton.edu/faculty/john-hopfield" TargetMode="External"/><Relationship Id="rId18" Type="http://schemas.openxmlformats.org/officeDocument/2006/relationships/hyperlink" Target="http://personalpage.flsi.or.jp/fukushima/index-e.html" TargetMode="External"/><Relationship Id="rId3" Type="http://schemas.openxmlformats.org/officeDocument/2006/relationships/hyperlink" Target="http://www.hs.fi/tiede/a1396751388580" TargetMode="External"/><Relationship Id="rId21" Type="http://schemas.openxmlformats.org/officeDocument/2006/relationships/hyperlink" Target="https://en.wikipedia.org/wiki/Adaptive_resonance_theory" TargetMode="External"/><Relationship Id="rId7" Type="http://schemas.openxmlformats.org/officeDocument/2006/relationships/image" Target="../media/image1.jpeg"/><Relationship Id="rId12" Type="http://schemas.openxmlformats.org/officeDocument/2006/relationships/image" Target="../media/image10.jpeg"/><Relationship Id="rId17" Type="http://schemas.openxmlformats.org/officeDocument/2006/relationships/hyperlink" Target="https://en.wikipedia.org/wiki/Feedforward_neural_network" TargetMode="External"/><Relationship Id="rId2" Type="http://schemas.openxmlformats.org/officeDocument/2006/relationships/hyperlink" Target="http://www.psypost.org/2014/04/brain-cell-discovery-could-open-doors-to-targeted-cancer-therapies-24319" TargetMode="External"/><Relationship Id="rId16" Type="http://schemas.openxmlformats.org/officeDocument/2006/relationships/image" Target="../media/image4.gif"/><Relationship Id="rId20" Type="http://schemas.openxmlformats.org/officeDocument/2006/relationships/image" Target="../media/image16.png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en.wikipedia.org/wiki/Geoffrey_Hinton" TargetMode="External"/><Relationship Id="rId11" Type="http://schemas.openxmlformats.org/officeDocument/2006/relationships/image" Target="../media/image9.png"/><Relationship Id="rId5" Type="http://schemas.openxmlformats.org/officeDocument/2006/relationships/image" Target="../media/image6.jpeg"/><Relationship Id="rId15" Type="http://schemas.openxmlformats.org/officeDocument/2006/relationships/image" Target="../media/image5.png"/><Relationship Id="rId10" Type="http://schemas.openxmlformats.org/officeDocument/2006/relationships/hyperlink" Target="https://en.wikipedia.org/wiki/Hopfield_network" TargetMode="External"/><Relationship Id="rId19" Type="http://schemas.openxmlformats.org/officeDocument/2006/relationships/image" Target="../media/image3.jpeg"/><Relationship Id="rId4" Type="http://schemas.openxmlformats.org/officeDocument/2006/relationships/image" Target="../media/image2.jpeg"/><Relationship Id="rId9" Type="http://schemas.openxmlformats.org/officeDocument/2006/relationships/hyperlink" Target="http://www.werbos.com/" TargetMode="External"/><Relationship Id="rId14" Type="http://schemas.openxmlformats.org/officeDocument/2006/relationships/hyperlink" Target="https://commons.wikimedia.org/w/index.php?curid=10373592" TargetMode="Externa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jpeg"/><Relationship Id="rId3" Type="http://schemas.openxmlformats.org/officeDocument/2006/relationships/hyperlink" Target="http://www.cs.unm.edu/~ackley/" TargetMode="External"/><Relationship Id="rId7" Type="http://schemas.openxmlformats.org/officeDocument/2006/relationships/image" Target="../media/image11.jpeg"/><Relationship Id="rId2" Type="http://schemas.openxmlformats.org/officeDocument/2006/relationships/hyperlink" Target="http://www.salk.edu/scientist/terrence-sejnowski/" TargetMode="Externa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jpeg"/><Relationship Id="rId11" Type="http://schemas.openxmlformats.org/officeDocument/2006/relationships/image" Target="../media/image14.png"/><Relationship Id="rId5" Type="http://schemas.openxmlformats.org/officeDocument/2006/relationships/hyperlink" Target="http://csis.pace.edu/~ctappert/srd2011/rosenblatt-contributions.htm" TargetMode="External"/><Relationship Id="rId10" Type="http://schemas.openxmlformats.org/officeDocument/2006/relationships/image" Target="../media/image13.jpeg"/><Relationship Id="rId4" Type="http://schemas.openxmlformats.org/officeDocument/2006/relationships/hyperlink" Target="https://en.wikipedia.org/wiki/Stephen_Grossberg" TargetMode="External"/><Relationship Id="rId9" Type="http://schemas.openxmlformats.org/officeDocument/2006/relationships/hyperlink" Target="http://techlab.bu.edu/members/gail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581400" y="838200"/>
            <a:ext cx="2057400" cy="5791200"/>
          </a:xfrm>
          <a:prstGeom prst="rect">
            <a:avLst/>
          </a:prstGeom>
          <a:solidFill>
            <a:srgbClr val="FFFFCC"/>
          </a:solidFill>
          <a:ln>
            <a:solidFill>
              <a:srgbClr val="FFCC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5" name="Group 4"/>
          <p:cNvGrpSpPr/>
          <p:nvPr/>
        </p:nvGrpSpPr>
        <p:grpSpPr>
          <a:xfrm>
            <a:off x="838200" y="152400"/>
            <a:ext cx="7467600" cy="738664"/>
            <a:chOff x="838200" y="304800"/>
            <a:chExt cx="7467600" cy="574516"/>
          </a:xfrm>
        </p:grpSpPr>
        <p:sp>
          <p:nvSpPr>
            <p:cNvPr id="2" name="Rounded Rectangle 1"/>
            <p:cNvSpPr/>
            <p:nvPr/>
          </p:nvSpPr>
          <p:spPr>
            <a:xfrm>
              <a:off x="838200" y="304800"/>
              <a:ext cx="7467600" cy="533400"/>
            </a:xfrm>
            <a:prstGeom prst="roundRect">
              <a:avLst/>
            </a:prstGeom>
            <a:gradFill flip="none" rotWithShape="1">
              <a:gsLst>
                <a:gs pos="0">
                  <a:schemeClr val="accent4">
                    <a:lumMod val="20000"/>
                    <a:lumOff val="80000"/>
                    <a:shade val="30000"/>
                    <a:satMod val="115000"/>
                  </a:schemeClr>
                </a:gs>
                <a:gs pos="50000">
                  <a:schemeClr val="accent4">
                    <a:lumMod val="20000"/>
                    <a:lumOff val="80000"/>
                    <a:shade val="67500"/>
                    <a:satMod val="115000"/>
                  </a:schemeClr>
                </a:gs>
                <a:gs pos="100000">
                  <a:schemeClr val="accent4">
                    <a:lumMod val="20000"/>
                    <a:lumOff val="80000"/>
                    <a:shade val="100000"/>
                    <a:satMod val="115000"/>
                  </a:schemeClr>
                </a:gs>
              </a:gsLst>
              <a:lin ang="5400000" scaled="1"/>
              <a:tileRect/>
            </a:gradFill>
            <a:ln>
              <a:solidFill>
                <a:schemeClr val="accent4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2405923" y="304800"/>
              <a:ext cx="4375877" cy="57451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400" b="1" dirty="0" smtClean="0"/>
                <a:t>Brain-Based Computing: </a:t>
              </a:r>
            </a:p>
            <a:p>
              <a:pPr algn="ctr"/>
              <a:r>
                <a:rPr lang="en-US" b="1" dirty="0" smtClean="0"/>
                <a:t>Three Key Themes in Historical Evolution (1)</a:t>
              </a:r>
              <a:endParaRPr lang="en-US" b="1" dirty="0"/>
            </a:p>
          </p:txBody>
        </p:sp>
      </p:grpSp>
      <p:sp>
        <p:nvSpPr>
          <p:cNvPr id="6" name="TextBox 5"/>
          <p:cNvSpPr txBox="1"/>
          <p:nvPr/>
        </p:nvSpPr>
        <p:spPr>
          <a:xfrm>
            <a:off x="3581400" y="838200"/>
            <a:ext cx="1981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/>
              <a:t>2-D Topographic Grids</a:t>
            </a:r>
            <a:endParaRPr lang="en-US" sz="1400" b="1" dirty="0"/>
          </a:p>
        </p:txBody>
      </p:sp>
      <p:sp>
        <p:nvSpPr>
          <p:cNvPr id="24" name="TextBox 23"/>
          <p:cNvSpPr txBox="1"/>
          <p:nvPr/>
        </p:nvSpPr>
        <p:spPr>
          <a:xfrm>
            <a:off x="3733800" y="1170801"/>
            <a:ext cx="178593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>
                <a:solidFill>
                  <a:schemeClr val="tx1"/>
                </a:solidFill>
              </a:rPr>
              <a:t>Self-Organizing Topology-Preserving Map (SOTPM, or SOM)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3810000" y="2362200"/>
            <a:ext cx="76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i="1" dirty="0" err="1" smtClean="0"/>
              <a:t>Teuvo</a:t>
            </a:r>
            <a:r>
              <a:rPr lang="en-US" sz="1200" b="1" i="1" dirty="0" smtClean="0"/>
              <a:t> </a:t>
            </a:r>
            <a:r>
              <a:rPr lang="en-US" sz="1200" b="1" i="1" dirty="0" err="1" smtClean="0"/>
              <a:t>Kohonen</a:t>
            </a:r>
            <a:endParaRPr lang="en-US" sz="1200" b="1" i="1" dirty="0"/>
          </a:p>
        </p:txBody>
      </p:sp>
      <p:sp>
        <p:nvSpPr>
          <p:cNvPr id="26" name="Rounded Rectangle 25"/>
          <p:cNvSpPr/>
          <p:nvPr/>
        </p:nvSpPr>
        <p:spPr>
          <a:xfrm>
            <a:off x="3657600" y="1143000"/>
            <a:ext cx="1828800" cy="1676400"/>
          </a:xfrm>
          <a:prstGeom prst="roundRect">
            <a:avLst/>
          </a:prstGeom>
          <a:noFill/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7" name="Picture 36" descr="teuvo-kohonen_2016-11-01.jpg"/>
          <p:cNvPicPr>
            <a:picLocks noChangeAspect="1"/>
          </p:cNvPicPr>
          <p:nvPr/>
        </p:nvPicPr>
        <p:blipFill>
          <a:blip r:embed="rId2" cstate="print"/>
          <a:srcRect t="3989" b="16943"/>
          <a:stretch>
            <a:fillRect/>
          </a:stretch>
        </p:blipFill>
        <p:spPr>
          <a:xfrm>
            <a:off x="4648200" y="1981200"/>
            <a:ext cx="685800" cy="742688"/>
          </a:xfrm>
          <a:prstGeom prst="rect">
            <a:avLst/>
          </a:prstGeom>
        </p:spPr>
      </p:pic>
      <p:sp>
        <p:nvSpPr>
          <p:cNvPr id="48" name="TextBox 47"/>
          <p:cNvSpPr txBox="1"/>
          <p:nvPr/>
        </p:nvSpPr>
        <p:spPr>
          <a:xfrm>
            <a:off x="4267200" y="2923401"/>
            <a:ext cx="117633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err="1" smtClean="0">
                <a:solidFill>
                  <a:schemeClr val="tx1"/>
                </a:solidFill>
              </a:rPr>
              <a:t>Neocognitron</a:t>
            </a:r>
            <a:endParaRPr lang="en-US" sz="1200" b="1" dirty="0" smtClean="0">
              <a:solidFill>
                <a:schemeClr val="tx1"/>
              </a:solidFill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3733800" y="3881735"/>
            <a:ext cx="914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i="1" dirty="0" err="1" smtClean="0"/>
              <a:t>Kunihiko</a:t>
            </a:r>
            <a:r>
              <a:rPr lang="en-US" sz="1200" b="1" i="1" dirty="0" smtClean="0"/>
              <a:t>  Fukushima</a:t>
            </a:r>
            <a:endParaRPr lang="en-US" sz="1200" b="1" i="1" dirty="0"/>
          </a:p>
        </p:txBody>
      </p:sp>
      <p:sp>
        <p:nvSpPr>
          <p:cNvPr id="50" name="Rounded Rectangle 49"/>
          <p:cNvSpPr/>
          <p:nvPr/>
        </p:nvSpPr>
        <p:spPr>
          <a:xfrm>
            <a:off x="3657600" y="2895600"/>
            <a:ext cx="1828800" cy="1447800"/>
          </a:xfrm>
          <a:prstGeom prst="roundRect">
            <a:avLst/>
          </a:prstGeom>
          <a:noFill/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2" name="Picture 51" descr="brain-creative-commons_2016-11-01.jpg"/>
          <p:cNvPicPr>
            <a:picLocks noChangeAspect="1"/>
          </p:cNvPicPr>
          <p:nvPr/>
        </p:nvPicPr>
        <p:blipFill>
          <a:blip r:embed="rId3" cstate="print"/>
          <a:srcRect l="22923" r="25385"/>
          <a:stretch>
            <a:fillRect/>
          </a:stretch>
        </p:blipFill>
        <p:spPr>
          <a:xfrm>
            <a:off x="1600200" y="228600"/>
            <a:ext cx="609600" cy="562429"/>
          </a:xfrm>
          <a:prstGeom prst="rect">
            <a:avLst/>
          </a:prstGeom>
        </p:spPr>
      </p:pic>
      <p:pic>
        <p:nvPicPr>
          <p:cNvPr id="53" name="Picture 52" descr="FukushimaImg_pers-pg_2016-11-01.jpg"/>
          <p:cNvPicPr>
            <a:picLocks noChangeAspect="1"/>
          </p:cNvPicPr>
          <p:nvPr/>
        </p:nvPicPr>
        <p:blipFill>
          <a:blip r:embed="rId4" cstate="print"/>
          <a:srcRect l="5000" t="12500" r="10000" b="16250"/>
          <a:stretch>
            <a:fillRect/>
          </a:stretch>
        </p:blipFill>
        <p:spPr>
          <a:xfrm>
            <a:off x="4572000" y="3352800"/>
            <a:ext cx="717884" cy="802341"/>
          </a:xfrm>
          <a:prstGeom prst="rect">
            <a:avLst/>
          </a:prstGeom>
        </p:spPr>
      </p:pic>
      <p:pic>
        <p:nvPicPr>
          <p:cNvPr id="56" name="Picture 55" descr="Feed_forward_neural_net_wiki_2016-11-01.gif"/>
          <p:cNvPicPr>
            <a:picLocks noChangeAspect="1"/>
          </p:cNvPicPr>
          <p:nvPr/>
        </p:nvPicPr>
        <p:blipFill>
          <a:blip r:embed="rId5" cstate="print"/>
          <a:srcRect l="39579"/>
          <a:stretch>
            <a:fillRect/>
          </a:stretch>
        </p:blipFill>
        <p:spPr>
          <a:xfrm>
            <a:off x="3810000" y="2971800"/>
            <a:ext cx="497032" cy="952500"/>
          </a:xfrm>
          <a:prstGeom prst="rect">
            <a:avLst/>
          </a:prstGeom>
        </p:spPr>
      </p:pic>
      <p:pic>
        <p:nvPicPr>
          <p:cNvPr id="59" name="Picture 58" descr="Somtraining_svg_wiki_2016-11-01.png"/>
          <p:cNvPicPr>
            <a:picLocks noChangeAspect="1"/>
          </p:cNvPicPr>
          <p:nvPr/>
        </p:nvPicPr>
        <p:blipFill>
          <a:blip r:embed="rId6" cstate="print"/>
          <a:srcRect r="76667"/>
          <a:stretch>
            <a:fillRect/>
          </a:stretch>
        </p:blipFill>
        <p:spPr>
          <a:xfrm>
            <a:off x="3810000" y="1752600"/>
            <a:ext cx="661340" cy="765265"/>
          </a:xfrm>
          <a:prstGeom prst="rect">
            <a:avLst/>
          </a:prstGeom>
        </p:spPr>
      </p:pic>
      <p:sp>
        <p:nvSpPr>
          <p:cNvPr id="60" name="TextBox 59"/>
          <p:cNvSpPr txBox="1"/>
          <p:nvPr/>
        </p:nvSpPr>
        <p:spPr>
          <a:xfrm>
            <a:off x="4343400" y="1752600"/>
            <a:ext cx="609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i="1" dirty="0" smtClean="0"/>
              <a:t>1982</a:t>
            </a:r>
            <a:endParaRPr lang="en-US" sz="1200" b="1" i="1" dirty="0"/>
          </a:p>
        </p:txBody>
      </p:sp>
      <p:sp>
        <p:nvSpPr>
          <p:cNvPr id="61" name="TextBox 60"/>
          <p:cNvSpPr txBox="1"/>
          <p:nvPr/>
        </p:nvSpPr>
        <p:spPr>
          <a:xfrm>
            <a:off x="4495800" y="3124200"/>
            <a:ext cx="609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i="1" dirty="0" smtClean="0"/>
              <a:t>1980</a:t>
            </a:r>
            <a:endParaRPr lang="en-US" sz="1200" b="1" i="1" dirty="0"/>
          </a:p>
        </p:txBody>
      </p:sp>
      <p:sp>
        <p:nvSpPr>
          <p:cNvPr id="70" name="Down Arrow 69"/>
          <p:cNvSpPr/>
          <p:nvPr/>
        </p:nvSpPr>
        <p:spPr>
          <a:xfrm rot="18974272">
            <a:off x="2111970" y="748627"/>
            <a:ext cx="1032844" cy="3216645"/>
          </a:xfrm>
          <a:prstGeom prst="downArrow">
            <a:avLst/>
          </a:prstGeom>
          <a:gradFill>
            <a:gsLst>
              <a:gs pos="0">
                <a:srgbClr val="FFFFCC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162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+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914400" y="838200"/>
            <a:ext cx="1981200" cy="57912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914400" y="838200"/>
            <a:ext cx="19812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/>
              <a:t>Multiple Representation Levels with Feedback</a:t>
            </a:r>
            <a:endParaRPr lang="en-US" sz="1400" b="1" dirty="0"/>
          </a:p>
        </p:txBody>
      </p:sp>
      <p:sp>
        <p:nvSpPr>
          <p:cNvPr id="18" name="TextBox 17"/>
          <p:cNvSpPr txBox="1"/>
          <p:nvPr/>
        </p:nvSpPr>
        <p:spPr>
          <a:xfrm>
            <a:off x="1066800" y="2971800"/>
            <a:ext cx="17859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solidFill>
                  <a:schemeClr val="tx1"/>
                </a:solidFill>
              </a:rPr>
              <a:t>Multilayer </a:t>
            </a:r>
            <a:r>
              <a:rPr lang="en-US" sz="1200" b="1" dirty="0" err="1" smtClean="0">
                <a:solidFill>
                  <a:schemeClr val="tx1"/>
                </a:solidFill>
              </a:rPr>
              <a:t>Perceptron</a:t>
            </a:r>
            <a:r>
              <a:rPr lang="en-US" sz="1200" b="1" dirty="0" smtClean="0">
                <a:solidFill>
                  <a:schemeClr val="tx1"/>
                </a:solidFill>
              </a:rPr>
              <a:t> with Back-Propagation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1295400" y="4338935"/>
            <a:ext cx="76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i="1" dirty="0" smtClean="0"/>
              <a:t>Paul Werbos</a:t>
            </a:r>
            <a:endParaRPr lang="en-US" sz="1200" b="1" i="1" dirty="0"/>
          </a:p>
        </p:txBody>
      </p:sp>
      <p:sp>
        <p:nvSpPr>
          <p:cNvPr id="20" name="Rounded Rectangle 19"/>
          <p:cNvSpPr/>
          <p:nvPr/>
        </p:nvSpPr>
        <p:spPr>
          <a:xfrm>
            <a:off x="990600" y="2971800"/>
            <a:ext cx="1828800" cy="1752600"/>
          </a:xfrm>
          <a:prstGeom prst="roundRect">
            <a:avLst/>
          </a:prstGeom>
          <a:noFill/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extBox 21"/>
          <p:cNvSpPr txBox="1"/>
          <p:nvPr/>
        </p:nvSpPr>
        <p:spPr>
          <a:xfrm>
            <a:off x="1676400" y="3419475"/>
            <a:ext cx="609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i="1" dirty="0" smtClean="0"/>
              <a:t>1974</a:t>
            </a:r>
            <a:endParaRPr lang="en-US" sz="1200" b="1" i="1" dirty="0"/>
          </a:p>
        </p:txBody>
      </p:sp>
      <p:sp>
        <p:nvSpPr>
          <p:cNvPr id="30" name="TextBox 29"/>
          <p:cNvSpPr txBox="1"/>
          <p:nvPr/>
        </p:nvSpPr>
        <p:spPr>
          <a:xfrm>
            <a:off x="1143000" y="4876800"/>
            <a:ext cx="1600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solidFill>
                  <a:schemeClr val="tx1"/>
                </a:solidFill>
              </a:rPr>
              <a:t>Boltzmann Machine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1219200" y="6091535"/>
            <a:ext cx="914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i="1" dirty="0" smtClean="0"/>
              <a:t>Hinton &amp; </a:t>
            </a:r>
            <a:r>
              <a:rPr lang="en-US" sz="1200" b="1" i="1" dirty="0" err="1" smtClean="0"/>
              <a:t>Sejnowski</a:t>
            </a:r>
            <a:endParaRPr lang="en-US" sz="1200" b="1" i="1" dirty="0"/>
          </a:p>
        </p:txBody>
      </p:sp>
      <p:sp>
        <p:nvSpPr>
          <p:cNvPr id="32" name="Rounded Rectangle 31"/>
          <p:cNvSpPr/>
          <p:nvPr/>
        </p:nvSpPr>
        <p:spPr>
          <a:xfrm>
            <a:off x="990600" y="4876800"/>
            <a:ext cx="1828800" cy="1676400"/>
          </a:xfrm>
          <a:prstGeom prst="roundRect">
            <a:avLst/>
          </a:prstGeom>
          <a:noFill/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TextBox 33"/>
          <p:cNvSpPr txBox="1"/>
          <p:nvPr/>
        </p:nvSpPr>
        <p:spPr>
          <a:xfrm>
            <a:off x="1676400" y="5057001"/>
            <a:ext cx="609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i="1" dirty="0" smtClean="0"/>
              <a:t>1986</a:t>
            </a:r>
            <a:endParaRPr lang="en-US" sz="1200" b="1" i="1" dirty="0"/>
          </a:p>
        </p:txBody>
      </p:sp>
      <p:pic>
        <p:nvPicPr>
          <p:cNvPr id="35" name="Picture 34" descr="Geoffrey_Hinton_at_UBC_Wiki_2016-11-01.jpg"/>
          <p:cNvPicPr>
            <a:picLocks noChangeAspect="1"/>
          </p:cNvPicPr>
          <p:nvPr/>
        </p:nvPicPr>
        <p:blipFill>
          <a:blip r:embed="rId7" cstate="print"/>
          <a:srcRect l="24590" t="14616" r="39900" b="54047"/>
          <a:stretch>
            <a:fillRect/>
          </a:stretch>
        </p:blipFill>
        <p:spPr>
          <a:xfrm>
            <a:off x="2209800" y="5410200"/>
            <a:ext cx="457200" cy="508000"/>
          </a:xfrm>
          <a:prstGeom prst="rect">
            <a:avLst/>
          </a:prstGeom>
        </p:spPr>
      </p:pic>
      <p:pic>
        <p:nvPicPr>
          <p:cNvPr id="36" name="Picture 35" descr="paul-werbos-image009-werbos-dot-com_2016-11-01.jpg"/>
          <p:cNvPicPr>
            <a:picLocks noChangeAspect="1"/>
          </p:cNvPicPr>
          <p:nvPr/>
        </p:nvPicPr>
        <p:blipFill>
          <a:blip r:embed="rId8" cstate="print"/>
          <a:srcRect l="8974" t="8025" r="8974" b="35185"/>
          <a:stretch>
            <a:fillRect/>
          </a:stretch>
        </p:blipFill>
        <p:spPr>
          <a:xfrm>
            <a:off x="1981200" y="3810000"/>
            <a:ext cx="685800" cy="788669"/>
          </a:xfrm>
          <a:prstGeom prst="rect">
            <a:avLst/>
          </a:prstGeom>
        </p:spPr>
      </p:pic>
      <p:sp>
        <p:nvSpPr>
          <p:cNvPr id="43" name="TextBox 42"/>
          <p:cNvSpPr txBox="1"/>
          <p:nvPr/>
        </p:nvSpPr>
        <p:spPr>
          <a:xfrm>
            <a:off x="1676400" y="1524000"/>
            <a:ext cx="990600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err="1" smtClean="0">
                <a:solidFill>
                  <a:schemeClr val="tx1"/>
                </a:solidFill>
              </a:rPr>
              <a:t>Perceptron</a:t>
            </a:r>
            <a:endParaRPr lang="en-US" sz="1200" b="1" dirty="0" smtClean="0">
              <a:solidFill>
                <a:schemeClr val="tx1"/>
              </a:solidFill>
            </a:endParaRPr>
          </a:p>
          <a:p>
            <a:pPr algn="ctr"/>
            <a:r>
              <a:rPr lang="en-US" sz="1100" b="1" i="1" dirty="0" smtClean="0"/>
              <a:t>(no feedback) </a:t>
            </a:r>
            <a:endParaRPr lang="en-US" sz="1100" b="1" i="1" dirty="0" smtClean="0">
              <a:solidFill>
                <a:schemeClr val="tx1"/>
              </a:solidFill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1143000" y="2510135"/>
            <a:ext cx="914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i="1" dirty="0" smtClean="0"/>
              <a:t>Frank Rosenblatt</a:t>
            </a:r>
            <a:endParaRPr lang="en-US" sz="1200" b="1" i="1" dirty="0"/>
          </a:p>
        </p:txBody>
      </p:sp>
      <p:sp>
        <p:nvSpPr>
          <p:cNvPr id="45" name="Rounded Rectangle 44"/>
          <p:cNvSpPr/>
          <p:nvPr/>
        </p:nvSpPr>
        <p:spPr>
          <a:xfrm>
            <a:off x="990600" y="1524000"/>
            <a:ext cx="1828800" cy="1371600"/>
          </a:xfrm>
          <a:prstGeom prst="roundRect">
            <a:avLst/>
          </a:prstGeom>
          <a:noFill/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TextBox 45"/>
          <p:cNvSpPr txBox="1"/>
          <p:nvPr/>
        </p:nvSpPr>
        <p:spPr>
          <a:xfrm>
            <a:off x="1828800" y="1856601"/>
            <a:ext cx="609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i="1" dirty="0" smtClean="0"/>
              <a:t>1957</a:t>
            </a:r>
            <a:endParaRPr lang="en-US" sz="1200" b="1" i="1" dirty="0"/>
          </a:p>
        </p:txBody>
      </p:sp>
      <p:pic>
        <p:nvPicPr>
          <p:cNvPr id="54" name="Picture 53" descr="Feed_forward_neural_net_wiki_2016-11-01.gif"/>
          <p:cNvPicPr>
            <a:picLocks noChangeAspect="1"/>
          </p:cNvPicPr>
          <p:nvPr/>
        </p:nvPicPr>
        <p:blipFill>
          <a:blip r:embed="rId5" cstate="print"/>
          <a:srcRect l="39579"/>
          <a:stretch>
            <a:fillRect/>
          </a:stretch>
        </p:blipFill>
        <p:spPr>
          <a:xfrm>
            <a:off x="1219200" y="3429000"/>
            <a:ext cx="497032" cy="952500"/>
          </a:xfrm>
          <a:prstGeom prst="rect">
            <a:avLst/>
          </a:prstGeom>
        </p:spPr>
      </p:pic>
      <p:pic>
        <p:nvPicPr>
          <p:cNvPr id="55" name="Picture 54" descr="Feed_forward_neural_net_wiki_2016-11-01.gif"/>
          <p:cNvPicPr>
            <a:picLocks noChangeAspect="1"/>
          </p:cNvPicPr>
          <p:nvPr/>
        </p:nvPicPr>
        <p:blipFill>
          <a:blip r:embed="rId5" cstate="print"/>
          <a:srcRect l="39579"/>
          <a:stretch>
            <a:fillRect/>
          </a:stretch>
        </p:blipFill>
        <p:spPr>
          <a:xfrm>
            <a:off x="1179368" y="1600200"/>
            <a:ext cx="497032" cy="952500"/>
          </a:xfrm>
          <a:prstGeom prst="rect">
            <a:avLst/>
          </a:prstGeom>
        </p:spPr>
      </p:pic>
      <p:pic>
        <p:nvPicPr>
          <p:cNvPr id="57" name="Picture 56" descr="Feed_forward_neural_net_wiki_2016-11-01.gif"/>
          <p:cNvPicPr>
            <a:picLocks noChangeAspect="1"/>
          </p:cNvPicPr>
          <p:nvPr/>
        </p:nvPicPr>
        <p:blipFill>
          <a:blip r:embed="rId5" cstate="print"/>
          <a:srcRect l="39579"/>
          <a:stretch>
            <a:fillRect/>
          </a:stretch>
        </p:blipFill>
        <p:spPr>
          <a:xfrm>
            <a:off x="1219200" y="5181600"/>
            <a:ext cx="497032" cy="952500"/>
          </a:xfrm>
          <a:prstGeom prst="rect">
            <a:avLst/>
          </a:prstGeom>
        </p:spPr>
      </p:pic>
      <p:pic>
        <p:nvPicPr>
          <p:cNvPr id="58" name="Picture 57" descr="Rosenblatt-ratlab_2016-11-01.jpg"/>
          <p:cNvPicPr>
            <a:picLocks noChangeAspect="1"/>
          </p:cNvPicPr>
          <p:nvPr/>
        </p:nvPicPr>
        <p:blipFill>
          <a:blip r:embed="rId9" cstate="print"/>
          <a:srcRect l="39182" t="16956" r="38888" b="67129"/>
          <a:stretch>
            <a:fillRect/>
          </a:stretch>
        </p:blipFill>
        <p:spPr>
          <a:xfrm>
            <a:off x="1968500" y="2057400"/>
            <a:ext cx="698500" cy="762000"/>
          </a:xfrm>
          <a:prstGeom prst="rect">
            <a:avLst/>
          </a:prstGeom>
        </p:spPr>
      </p:pic>
      <p:sp>
        <p:nvSpPr>
          <p:cNvPr id="42" name="Down Arrow 41"/>
          <p:cNvSpPr/>
          <p:nvPr/>
        </p:nvSpPr>
        <p:spPr>
          <a:xfrm rot="4402124">
            <a:off x="4058566" y="3241600"/>
            <a:ext cx="1032844" cy="3833118"/>
          </a:xfrm>
          <a:prstGeom prst="downArrow">
            <a:avLst/>
          </a:prstGeom>
          <a:gradFill>
            <a:gsLst>
              <a:gs pos="0">
                <a:schemeClr val="tx2">
                  <a:lumMod val="60000"/>
                  <a:lumOff val="40000"/>
                  <a:alpha val="73000"/>
                </a:schemeClr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162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6248400" y="838200"/>
            <a:ext cx="1981200" cy="5867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b="1" dirty="0">
              <a:solidFill>
                <a:schemeClr val="tx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324600" y="838200"/>
            <a:ext cx="1905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/>
              <a:t>Free Energy Minimization </a:t>
            </a:r>
            <a:r>
              <a:rPr lang="en-US" sz="1400" b="1" i="1" dirty="0" smtClean="0"/>
              <a:t>(Statistical Thermodynamics)</a:t>
            </a:r>
            <a:endParaRPr lang="en-US" sz="1400" b="1" i="1" dirty="0"/>
          </a:p>
        </p:txBody>
      </p:sp>
      <p:pic>
        <p:nvPicPr>
          <p:cNvPr id="11" name="Picture 10" descr="Hopfield-net_wiki_2016-11-01.png"/>
          <p:cNvPicPr>
            <a:picLocks noChangeAspect="1"/>
          </p:cNvPicPr>
          <p:nvPr/>
        </p:nvPicPr>
        <p:blipFill>
          <a:blip r:embed="rId10" cstate="print"/>
          <a:stretch>
            <a:fillRect/>
          </a:stretch>
        </p:blipFill>
        <p:spPr>
          <a:xfrm>
            <a:off x="6400800" y="2200275"/>
            <a:ext cx="731376" cy="762000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6400800" y="1856601"/>
            <a:ext cx="178593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solidFill>
                  <a:schemeClr val="tx1"/>
                </a:solidFill>
              </a:rPr>
              <a:t>Hopfield Neural Network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6553200" y="2962275"/>
            <a:ext cx="76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i="1" dirty="0" smtClean="0"/>
              <a:t>John Hopfield</a:t>
            </a:r>
            <a:endParaRPr lang="en-US" sz="1200" b="1" i="1" dirty="0"/>
          </a:p>
        </p:txBody>
      </p:sp>
      <p:sp>
        <p:nvSpPr>
          <p:cNvPr id="14" name="Rounded Rectangle 13"/>
          <p:cNvSpPr/>
          <p:nvPr/>
        </p:nvSpPr>
        <p:spPr>
          <a:xfrm>
            <a:off x="6324600" y="1828800"/>
            <a:ext cx="1828800" cy="1676400"/>
          </a:xfrm>
          <a:prstGeom prst="roundRect">
            <a:avLst/>
          </a:prstGeom>
          <a:noFill/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5" name="Picture 14" descr="john-hopfield_princeton-website_2016-11-01.jpg"/>
          <p:cNvPicPr>
            <a:picLocks noChangeAspect="1"/>
          </p:cNvPicPr>
          <p:nvPr/>
        </p:nvPicPr>
        <p:blipFill>
          <a:blip r:embed="rId11" cstate="print"/>
          <a:srcRect l="30000" t="2000" r="22000" b="44000"/>
          <a:stretch>
            <a:fillRect/>
          </a:stretch>
        </p:blipFill>
        <p:spPr>
          <a:xfrm>
            <a:off x="7315200" y="2657475"/>
            <a:ext cx="685800" cy="771525"/>
          </a:xfrm>
          <a:prstGeom prst="rect">
            <a:avLst/>
          </a:prstGeom>
        </p:spPr>
      </p:pic>
      <p:sp>
        <p:nvSpPr>
          <p:cNvPr id="16" name="TextBox 15"/>
          <p:cNvSpPr txBox="1"/>
          <p:nvPr/>
        </p:nvSpPr>
        <p:spPr>
          <a:xfrm>
            <a:off x="7010400" y="2057400"/>
            <a:ext cx="609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i="1" dirty="0" smtClean="0"/>
              <a:t>1981</a:t>
            </a:r>
            <a:endParaRPr lang="en-US" sz="1200" b="1" i="1" dirty="0"/>
          </a:p>
        </p:txBody>
      </p:sp>
      <p:sp>
        <p:nvSpPr>
          <p:cNvPr id="38" name="Rounded Rectangle 37"/>
          <p:cNvSpPr/>
          <p:nvPr/>
        </p:nvSpPr>
        <p:spPr>
          <a:xfrm>
            <a:off x="6324600" y="3657600"/>
            <a:ext cx="1828800" cy="2971800"/>
          </a:xfrm>
          <a:prstGeom prst="roundRect">
            <a:avLst/>
          </a:prstGeom>
          <a:noFill/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9" name="Picture 38" descr="Geoffrey_Hinton_at_UBC_Wiki_2016-11-01.jpg"/>
          <p:cNvPicPr>
            <a:picLocks noChangeAspect="1"/>
          </p:cNvPicPr>
          <p:nvPr/>
        </p:nvPicPr>
        <p:blipFill>
          <a:blip r:embed="rId7" cstate="print"/>
          <a:srcRect l="24590" t="14616" r="39900" b="54047"/>
          <a:stretch>
            <a:fillRect/>
          </a:stretch>
        </p:blipFill>
        <p:spPr>
          <a:xfrm>
            <a:off x="7239000" y="5029200"/>
            <a:ext cx="685800" cy="762000"/>
          </a:xfrm>
          <a:prstGeom prst="rect">
            <a:avLst/>
          </a:prstGeom>
        </p:spPr>
      </p:pic>
      <p:sp>
        <p:nvSpPr>
          <p:cNvPr id="40" name="TextBox 39"/>
          <p:cNvSpPr txBox="1"/>
          <p:nvPr/>
        </p:nvSpPr>
        <p:spPr>
          <a:xfrm>
            <a:off x="6324600" y="5943600"/>
            <a:ext cx="83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i="1" dirty="0" smtClean="0"/>
              <a:t>Terry </a:t>
            </a:r>
            <a:r>
              <a:rPr lang="en-US" sz="1200" b="1" i="1" dirty="0" err="1" smtClean="0"/>
              <a:t>Sejnowski</a:t>
            </a:r>
            <a:endParaRPr lang="en-US" sz="1200" b="1" i="1" dirty="0"/>
          </a:p>
        </p:txBody>
      </p:sp>
      <p:sp>
        <p:nvSpPr>
          <p:cNvPr id="41" name="TextBox 40"/>
          <p:cNvSpPr txBox="1"/>
          <p:nvPr/>
        </p:nvSpPr>
        <p:spPr>
          <a:xfrm>
            <a:off x="6477000" y="3733800"/>
            <a:ext cx="1600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>
                <a:solidFill>
                  <a:schemeClr val="tx1"/>
                </a:solidFill>
              </a:rPr>
              <a:t>Simulated Annealing </a:t>
            </a:r>
            <a:r>
              <a:rPr lang="en-US" sz="1100" b="1" i="1" dirty="0" smtClean="0">
                <a:solidFill>
                  <a:schemeClr val="tx1"/>
                </a:solidFill>
              </a:rPr>
              <a:t>(A Learning Method)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3733800" y="4419600"/>
            <a:ext cx="17097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>
                <a:solidFill>
                  <a:schemeClr val="tx1"/>
                </a:solidFill>
              </a:rPr>
              <a:t>Adaptive Resonance Theory 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3733800" y="5638800"/>
            <a:ext cx="914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i="1" dirty="0" smtClean="0"/>
              <a:t>Steve </a:t>
            </a:r>
            <a:r>
              <a:rPr lang="en-US" sz="1200" b="1" i="1" dirty="0" err="1" smtClean="0"/>
              <a:t>Grossberg</a:t>
            </a:r>
            <a:r>
              <a:rPr lang="en-US" sz="1200" b="1" i="1" dirty="0" smtClean="0"/>
              <a:t> &amp; Gail Carpenter</a:t>
            </a:r>
            <a:endParaRPr lang="en-US" sz="1200" b="1" i="1" dirty="0"/>
          </a:p>
        </p:txBody>
      </p:sp>
      <p:sp>
        <p:nvSpPr>
          <p:cNvPr id="64" name="Rounded Rectangle 63"/>
          <p:cNvSpPr/>
          <p:nvPr/>
        </p:nvSpPr>
        <p:spPr>
          <a:xfrm>
            <a:off x="3657600" y="4419600"/>
            <a:ext cx="1828800" cy="2133600"/>
          </a:xfrm>
          <a:prstGeom prst="roundRect">
            <a:avLst/>
          </a:prstGeom>
          <a:noFill/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TextBox 66"/>
          <p:cNvSpPr txBox="1"/>
          <p:nvPr/>
        </p:nvSpPr>
        <p:spPr>
          <a:xfrm>
            <a:off x="4876800" y="4648200"/>
            <a:ext cx="609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i="1" dirty="0" smtClean="0"/>
              <a:t>1987</a:t>
            </a:r>
            <a:endParaRPr lang="en-US" sz="1200" b="1" i="1" dirty="0"/>
          </a:p>
        </p:txBody>
      </p:sp>
      <p:pic>
        <p:nvPicPr>
          <p:cNvPr id="68" name="Picture 67" descr="Grossberg_in_July_2016_wiki_2016-11-01.jpg"/>
          <p:cNvPicPr>
            <a:picLocks noChangeAspect="1"/>
          </p:cNvPicPr>
          <p:nvPr/>
        </p:nvPicPr>
        <p:blipFill>
          <a:blip r:embed="rId12" cstate="print"/>
          <a:srcRect l="17103" t="20000" r="21328" b="23784"/>
          <a:stretch>
            <a:fillRect/>
          </a:stretch>
        </p:blipFill>
        <p:spPr>
          <a:xfrm>
            <a:off x="3733800" y="4876800"/>
            <a:ext cx="677007" cy="838200"/>
          </a:xfrm>
          <a:prstGeom prst="rect">
            <a:avLst/>
          </a:prstGeom>
        </p:spPr>
      </p:pic>
      <p:pic>
        <p:nvPicPr>
          <p:cNvPr id="69" name="Picture 68" descr="Gail_Carpenter_Carpenter-website_2016-11-01.jp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4572000" y="5715000"/>
            <a:ext cx="762000" cy="774988"/>
          </a:xfrm>
          <a:prstGeom prst="rect">
            <a:avLst/>
          </a:prstGeom>
        </p:spPr>
      </p:pic>
      <p:sp>
        <p:nvSpPr>
          <p:cNvPr id="71" name="TextBox 70"/>
          <p:cNvSpPr txBox="1"/>
          <p:nvPr/>
        </p:nvSpPr>
        <p:spPr>
          <a:xfrm>
            <a:off x="6553200" y="4114800"/>
            <a:ext cx="609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i="1" dirty="0" smtClean="0"/>
              <a:t>1985</a:t>
            </a:r>
            <a:endParaRPr lang="en-US" sz="1200" b="1" i="1" dirty="0"/>
          </a:p>
        </p:txBody>
      </p:sp>
      <p:sp>
        <p:nvSpPr>
          <p:cNvPr id="73" name="TextBox 72"/>
          <p:cNvSpPr txBox="1"/>
          <p:nvPr/>
        </p:nvSpPr>
        <p:spPr>
          <a:xfrm>
            <a:off x="6400800" y="5181600"/>
            <a:ext cx="76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i="1" dirty="0" smtClean="0"/>
              <a:t>Geoffrey Hinton</a:t>
            </a:r>
            <a:endParaRPr lang="en-US" sz="1200" b="1" i="1" dirty="0"/>
          </a:p>
        </p:txBody>
      </p:sp>
      <p:pic>
        <p:nvPicPr>
          <p:cNvPr id="74" name="Picture 73" descr="Sejnowski-Web_2016-11-01.jpg"/>
          <p:cNvPicPr>
            <a:picLocks noChangeAspect="1"/>
          </p:cNvPicPr>
          <p:nvPr/>
        </p:nvPicPr>
        <p:blipFill>
          <a:blip r:embed="rId14" cstate="print"/>
          <a:srcRect l="41111" r="8889" b="41111"/>
          <a:stretch>
            <a:fillRect/>
          </a:stretch>
        </p:blipFill>
        <p:spPr>
          <a:xfrm>
            <a:off x="7239000" y="5867400"/>
            <a:ext cx="621102" cy="731520"/>
          </a:xfrm>
          <a:prstGeom prst="rect">
            <a:avLst/>
          </a:prstGeom>
        </p:spPr>
      </p:pic>
      <p:pic>
        <p:nvPicPr>
          <p:cNvPr id="75" name="Picture 74" descr="david-ackley_2016-11-01.png"/>
          <p:cNvPicPr>
            <a:picLocks noChangeAspect="1"/>
          </p:cNvPicPr>
          <p:nvPr/>
        </p:nvPicPr>
        <p:blipFill>
          <a:blip r:embed="rId15" cstate="print"/>
          <a:srcRect l="7500" r="42500" b="18290"/>
          <a:stretch>
            <a:fillRect/>
          </a:stretch>
        </p:blipFill>
        <p:spPr>
          <a:xfrm>
            <a:off x="7239000" y="4191000"/>
            <a:ext cx="685800" cy="736321"/>
          </a:xfrm>
          <a:prstGeom prst="rect">
            <a:avLst/>
          </a:prstGeom>
        </p:spPr>
      </p:pic>
      <p:sp>
        <p:nvSpPr>
          <p:cNvPr id="76" name="TextBox 75"/>
          <p:cNvSpPr txBox="1"/>
          <p:nvPr/>
        </p:nvSpPr>
        <p:spPr>
          <a:xfrm>
            <a:off x="6400800" y="4419600"/>
            <a:ext cx="76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i="1" dirty="0" smtClean="0"/>
              <a:t>David Ackley</a:t>
            </a:r>
            <a:endParaRPr lang="en-US" sz="1200" b="1" i="1" dirty="0"/>
          </a:p>
        </p:txBody>
      </p:sp>
      <p:pic>
        <p:nvPicPr>
          <p:cNvPr id="77" name="Picture 76" descr="Sejnowski-Web_2016-11-01.jpg"/>
          <p:cNvPicPr>
            <a:picLocks noChangeAspect="1"/>
          </p:cNvPicPr>
          <p:nvPr/>
        </p:nvPicPr>
        <p:blipFill>
          <a:blip r:embed="rId16" cstate="print"/>
          <a:srcRect l="41111" r="8889" b="41111"/>
          <a:stretch>
            <a:fillRect/>
          </a:stretch>
        </p:blipFill>
        <p:spPr>
          <a:xfrm>
            <a:off x="2209800" y="5943600"/>
            <a:ext cx="457200" cy="538480"/>
          </a:xfrm>
          <a:prstGeom prst="rect">
            <a:avLst/>
          </a:prstGeom>
        </p:spPr>
      </p:pic>
      <p:pic>
        <p:nvPicPr>
          <p:cNvPr id="78" name="Picture 77" descr="ART_2016-11-01.png"/>
          <p:cNvPicPr>
            <a:picLocks noChangeAspect="1"/>
          </p:cNvPicPr>
          <p:nvPr/>
        </p:nvPicPr>
        <p:blipFill>
          <a:blip r:embed="rId17" cstate="print"/>
          <a:srcRect l="7682" t="11111" r="11914" b="8889"/>
          <a:stretch>
            <a:fillRect/>
          </a:stretch>
        </p:blipFill>
        <p:spPr>
          <a:xfrm>
            <a:off x="4343400" y="4876800"/>
            <a:ext cx="1105958" cy="838200"/>
          </a:xfrm>
          <a:prstGeom prst="rect">
            <a:avLst/>
          </a:prstGeom>
        </p:spPr>
      </p:pic>
      <p:sp>
        <p:nvSpPr>
          <p:cNvPr id="79" name="TextBox 78"/>
          <p:cNvSpPr txBox="1"/>
          <p:nvPr/>
        </p:nvSpPr>
        <p:spPr>
          <a:xfrm>
            <a:off x="3048000" y="6596390"/>
            <a:ext cx="303320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/>
              <a:t>Alianna J. Maren, 2016. </a:t>
            </a:r>
            <a:r>
              <a:rPr lang="en-US" sz="1100" dirty="0" smtClean="0">
                <a:hlinkClick r:id="rId18"/>
              </a:rPr>
              <a:t>www.aliannajmaren.com</a:t>
            </a:r>
            <a:r>
              <a:rPr lang="en-US" sz="1100" dirty="0" smtClean="0"/>
              <a:t> </a:t>
            </a:r>
            <a:endParaRPr lang="en-US" sz="11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733800" y="228600"/>
            <a:ext cx="15947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Image Sources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676400" y="1066800"/>
            <a:ext cx="7239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hlinkClick r:id="rId2"/>
              </a:rPr>
              <a:t>http://www.psypost.org/2014/04/brain-cell-discovery-could-open-doors-to-targeted-cancer-therapies-24319</a:t>
            </a:r>
            <a:r>
              <a:rPr lang="en-US" sz="1200" dirty="0" smtClean="0"/>
              <a:t> </a:t>
            </a:r>
            <a:endParaRPr lang="en-US" sz="1200" dirty="0"/>
          </a:p>
        </p:txBody>
      </p:sp>
      <p:sp>
        <p:nvSpPr>
          <p:cNvPr id="4" name="TextBox 3"/>
          <p:cNvSpPr txBox="1"/>
          <p:nvPr/>
        </p:nvSpPr>
        <p:spPr>
          <a:xfrm>
            <a:off x="1752600" y="3124200"/>
            <a:ext cx="279070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hlinkClick r:id="rId3"/>
              </a:rPr>
              <a:t>http://www.hs.fi/tiede/a1396751388580</a:t>
            </a:r>
            <a:r>
              <a:rPr lang="en-US" sz="1200" dirty="0" smtClean="0"/>
              <a:t> </a:t>
            </a:r>
            <a:endParaRPr lang="en-US" sz="1200" dirty="0"/>
          </a:p>
        </p:txBody>
      </p:sp>
      <p:pic>
        <p:nvPicPr>
          <p:cNvPr id="5" name="Picture 4" descr="brain-creative-commons_2016-11-01.jpg"/>
          <p:cNvPicPr>
            <a:picLocks noChangeAspect="1"/>
          </p:cNvPicPr>
          <p:nvPr/>
        </p:nvPicPr>
        <p:blipFill>
          <a:blip r:embed="rId4" cstate="print"/>
          <a:srcRect l="22923" r="25385"/>
          <a:stretch>
            <a:fillRect/>
          </a:stretch>
        </p:blipFill>
        <p:spPr>
          <a:xfrm>
            <a:off x="533400" y="533400"/>
            <a:ext cx="1047873" cy="966788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752600" y="685800"/>
            <a:ext cx="15405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Image of brain</a:t>
            </a:r>
            <a:endParaRPr lang="en-US" dirty="0"/>
          </a:p>
        </p:txBody>
      </p:sp>
      <p:pic>
        <p:nvPicPr>
          <p:cNvPr id="7" name="Picture 6" descr="Geoffrey_Hinton_at_UBC_Wiki_2016-11-01.jpg"/>
          <p:cNvPicPr>
            <a:picLocks noChangeAspect="1"/>
          </p:cNvPicPr>
          <p:nvPr/>
        </p:nvPicPr>
        <p:blipFill>
          <a:blip r:embed="rId5" cstate="print"/>
          <a:srcRect l="24590" t="14616" r="39900" b="54047"/>
          <a:stretch>
            <a:fillRect/>
          </a:stretch>
        </p:blipFill>
        <p:spPr>
          <a:xfrm>
            <a:off x="914400" y="1752600"/>
            <a:ext cx="685800" cy="762000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1729977" y="2209800"/>
            <a:ext cx="314682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hlinkClick r:id="rId6"/>
              </a:rPr>
              <a:t>https://en.wikipedia.org/wiki/Geoffrey_Hinton</a:t>
            </a:r>
            <a:r>
              <a:rPr lang="en-US" sz="1200" dirty="0" smtClean="0"/>
              <a:t> </a:t>
            </a:r>
            <a:endParaRPr lang="en-US" sz="1200" dirty="0"/>
          </a:p>
        </p:txBody>
      </p:sp>
      <p:sp>
        <p:nvSpPr>
          <p:cNvPr id="11" name="TextBox 10"/>
          <p:cNvSpPr txBox="1"/>
          <p:nvPr/>
        </p:nvSpPr>
        <p:spPr>
          <a:xfrm>
            <a:off x="1752600" y="1905000"/>
            <a:ext cx="17429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Geoffrey Hinton</a:t>
            </a:r>
            <a:endParaRPr lang="en-US" dirty="0"/>
          </a:p>
        </p:txBody>
      </p:sp>
      <p:pic>
        <p:nvPicPr>
          <p:cNvPr id="12" name="Picture 11" descr="teuvo-kohonen_2016-11-01.jpg"/>
          <p:cNvPicPr>
            <a:picLocks noChangeAspect="1"/>
          </p:cNvPicPr>
          <p:nvPr/>
        </p:nvPicPr>
        <p:blipFill>
          <a:blip r:embed="rId7" cstate="print"/>
          <a:srcRect t="3989" b="16943"/>
          <a:stretch>
            <a:fillRect/>
          </a:stretch>
        </p:blipFill>
        <p:spPr>
          <a:xfrm>
            <a:off x="914400" y="2667000"/>
            <a:ext cx="685800" cy="742688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828800" y="2819400"/>
            <a:ext cx="16310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Teuvo</a:t>
            </a:r>
            <a:r>
              <a:rPr lang="en-US" dirty="0" smtClean="0"/>
              <a:t> </a:t>
            </a:r>
            <a:r>
              <a:rPr lang="en-US" dirty="0" err="1" smtClean="0"/>
              <a:t>Kohonen</a:t>
            </a:r>
            <a:endParaRPr lang="en-US" dirty="0"/>
          </a:p>
        </p:txBody>
      </p:sp>
      <p:pic>
        <p:nvPicPr>
          <p:cNvPr id="14" name="Picture 13" descr="paul-werbos-image009-werbos-dot-com_2016-11-01.jpg"/>
          <p:cNvPicPr>
            <a:picLocks noChangeAspect="1"/>
          </p:cNvPicPr>
          <p:nvPr/>
        </p:nvPicPr>
        <p:blipFill>
          <a:blip r:embed="rId8" cstate="print"/>
          <a:srcRect l="8974" t="8025" r="8974" b="35185"/>
          <a:stretch>
            <a:fillRect/>
          </a:stretch>
        </p:blipFill>
        <p:spPr>
          <a:xfrm>
            <a:off x="914401" y="3550920"/>
            <a:ext cx="685800" cy="788669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1828800" y="3745468"/>
            <a:ext cx="13622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Paul Werbos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1828800" y="4038600"/>
            <a:ext cx="18253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hlinkClick r:id="rId9"/>
              </a:rPr>
              <a:t>http://www.werbos.com/</a:t>
            </a:r>
            <a:r>
              <a:rPr lang="en-US" sz="1200" dirty="0" smtClean="0"/>
              <a:t> </a:t>
            </a:r>
            <a:endParaRPr lang="en-US" sz="1200" dirty="0"/>
          </a:p>
        </p:txBody>
      </p:sp>
      <p:sp>
        <p:nvSpPr>
          <p:cNvPr id="17" name="Rectangle 16"/>
          <p:cNvSpPr/>
          <p:nvPr/>
        </p:nvSpPr>
        <p:spPr>
          <a:xfrm>
            <a:off x="6324600" y="4724400"/>
            <a:ext cx="2667000" cy="457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smtClean="0">
                <a:hlinkClick r:id="rId10"/>
              </a:rPr>
              <a:t>https://en.wikipedia.org/wiki/Hopfield_network#/media/File:Hopfield-net.png</a:t>
            </a:r>
            <a:r>
              <a:rPr lang="en-US" sz="1200" dirty="0" smtClean="0"/>
              <a:t> </a:t>
            </a:r>
            <a:endParaRPr lang="en-US" sz="1200" dirty="0"/>
          </a:p>
        </p:txBody>
      </p:sp>
      <p:pic>
        <p:nvPicPr>
          <p:cNvPr id="18" name="Picture 17" descr="Hopfield-net_wiki_2016-11-01.png"/>
          <p:cNvPicPr>
            <a:picLocks noChangeAspect="1"/>
          </p:cNvPicPr>
          <p:nvPr/>
        </p:nvPicPr>
        <p:blipFill>
          <a:blip r:embed="rId11" cstate="print"/>
          <a:stretch>
            <a:fillRect/>
          </a:stretch>
        </p:blipFill>
        <p:spPr>
          <a:xfrm>
            <a:off x="5517024" y="4495800"/>
            <a:ext cx="731376" cy="762000"/>
          </a:xfrm>
          <a:prstGeom prst="rect">
            <a:avLst/>
          </a:prstGeom>
        </p:spPr>
      </p:pic>
      <p:pic>
        <p:nvPicPr>
          <p:cNvPr id="19" name="Picture 18" descr="john-hopfield_princeton-website_2016-11-01.jpg"/>
          <p:cNvPicPr>
            <a:picLocks noChangeAspect="1"/>
          </p:cNvPicPr>
          <p:nvPr/>
        </p:nvPicPr>
        <p:blipFill>
          <a:blip r:embed="rId12" cstate="print"/>
          <a:srcRect l="30000" t="2000" r="22000" b="44000"/>
          <a:stretch>
            <a:fillRect/>
          </a:stretch>
        </p:blipFill>
        <p:spPr>
          <a:xfrm>
            <a:off x="914401" y="4486274"/>
            <a:ext cx="685800" cy="771525"/>
          </a:xfrm>
          <a:prstGeom prst="rect">
            <a:avLst/>
          </a:prstGeom>
        </p:spPr>
      </p:pic>
      <p:sp>
        <p:nvSpPr>
          <p:cNvPr id="20" name="TextBox 19"/>
          <p:cNvSpPr txBox="1"/>
          <p:nvPr/>
        </p:nvSpPr>
        <p:spPr>
          <a:xfrm>
            <a:off x="1828800" y="4648200"/>
            <a:ext cx="14763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John Hopfield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1828800" y="5029200"/>
            <a:ext cx="318895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hlinkClick r:id="rId13"/>
              </a:rPr>
              <a:t>https://pni.princeton.edu/faculty/john-hopfield</a:t>
            </a:r>
            <a:r>
              <a:rPr lang="en-US" sz="1200" dirty="0" smtClean="0"/>
              <a:t> </a:t>
            </a:r>
            <a:endParaRPr lang="en-US" sz="1200" dirty="0"/>
          </a:p>
        </p:txBody>
      </p:sp>
      <p:sp>
        <p:nvSpPr>
          <p:cNvPr id="22" name="TextBox 21"/>
          <p:cNvSpPr txBox="1"/>
          <p:nvPr/>
        </p:nvSpPr>
        <p:spPr>
          <a:xfrm>
            <a:off x="6324600" y="2819400"/>
            <a:ext cx="2590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By </a:t>
            </a:r>
            <a:r>
              <a:rPr lang="en-US" sz="1200" dirty="0" err="1" smtClean="0"/>
              <a:t>Mcld</a:t>
            </a:r>
            <a:r>
              <a:rPr lang="en-US" sz="1200" dirty="0" smtClean="0"/>
              <a:t> - Own work, CC BY-SA 3.0, </a:t>
            </a:r>
            <a:r>
              <a:rPr lang="en-US" sz="1200" dirty="0" smtClean="0">
                <a:hlinkClick r:id="rId14"/>
              </a:rPr>
              <a:t>https://commons.wikimedia.org/w/index.php?curid=10373592</a:t>
            </a:r>
            <a:r>
              <a:rPr lang="en-US" sz="1200" dirty="0" smtClean="0"/>
              <a:t> </a:t>
            </a:r>
            <a:endParaRPr lang="en-US" sz="1200" dirty="0"/>
          </a:p>
        </p:txBody>
      </p:sp>
      <p:pic>
        <p:nvPicPr>
          <p:cNvPr id="23" name="Picture 22" descr="Somtraining_svg_wiki_2016-11-01.png"/>
          <p:cNvPicPr>
            <a:picLocks noChangeAspect="1"/>
          </p:cNvPicPr>
          <p:nvPr/>
        </p:nvPicPr>
        <p:blipFill>
          <a:blip r:embed="rId15" cstate="print"/>
          <a:srcRect r="76667"/>
          <a:stretch>
            <a:fillRect/>
          </a:stretch>
        </p:blipFill>
        <p:spPr>
          <a:xfrm>
            <a:off x="5445008" y="2667000"/>
            <a:ext cx="661340" cy="765265"/>
          </a:xfrm>
          <a:prstGeom prst="rect">
            <a:avLst/>
          </a:prstGeom>
        </p:spPr>
      </p:pic>
      <p:pic>
        <p:nvPicPr>
          <p:cNvPr id="24" name="Picture 23" descr="Feed_forward_neural_net_wiki_2016-11-01.gif"/>
          <p:cNvPicPr>
            <a:picLocks noChangeAspect="1"/>
          </p:cNvPicPr>
          <p:nvPr/>
        </p:nvPicPr>
        <p:blipFill>
          <a:blip r:embed="rId16" cstate="print"/>
          <a:srcRect l="39579"/>
          <a:stretch>
            <a:fillRect/>
          </a:stretch>
        </p:blipFill>
        <p:spPr>
          <a:xfrm>
            <a:off x="5486400" y="1600200"/>
            <a:ext cx="497032" cy="952500"/>
          </a:xfrm>
          <a:prstGeom prst="rect">
            <a:avLst/>
          </a:prstGeom>
        </p:spPr>
      </p:pic>
      <p:sp>
        <p:nvSpPr>
          <p:cNvPr id="25" name="TextBox 24"/>
          <p:cNvSpPr txBox="1"/>
          <p:nvPr/>
        </p:nvSpPr>
        <p:spPr>
          <a:xfrm>
            <a:off x="6324600" y="1752600"/>
            <a:ext cx="2590800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hlinkClick r:id="rId17"/>
              </a:rPr>
              <a:t>https://en.wikipedia.org/wiki/Feedforward_neural_network</a:t>
            </a:r>
            <a:r>
              <a:rPr lang="en-US" sz="1200" dirty="0" smtClean="0"/>
              <a:t> </a:t>
            </a:r>
            <a:endParaRPr lang="en-US" sz="1200" dirty="0"/>
          </a:p>
        </p:txBody>
      </p:sp>
      <p:pic>
        <p:nvPicPr>
          <p:cNvPr id="26" name="Picture 25" descr="Feed_forward_neural_net_wiki_2016-11-01.gif"/>
          <p:cNvPicPr>
            <a:picLocks noChangeAspect="1"/>
          </p:cNvPicPr>
          <p:nvPr/>
        </p:nvPicPr>
        <p:blipFill>
          <a:blip r:embed="rId16" cstate="print"/>
          <a:srcRect l="39579"/>
          <a:stretch>
            <a:fillRect/>
          </a:stretch>
        </p:blipFill>
        <p:spPr>
          <a:xfrm>
            <a:off x="5486400" y="3429000"/>
            <a:ext cx="497032" cy="952500"/>
          </a:xfrm>
          <a:prstGeom prst="rect">
            <a:avLst/>
          </a:prstGeom>
        </p:spPr>
      </p:pic>
      <p:sp>
        <p:nvSpPr>
          <p:cNvPr id="27" name="TextBox 26"/>
          <p:cNvSpPr txBox="1"/>
          <p:nvPr/>
        </p:nvSpPr>
        <p:spPr>
          <a:xfrm>
            <a:off x="6400800" y="3657600"/>
            <a:ext cx="2590800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hlinkClick r:id="rId17"/>
              </a:rPr>
              <a:t>https://en.wikipedia.org/wiki/Feedforward_neural_network</a:t>
            </a:r>
            <a:r>
              <a:rPr lang="en-US" sz="1200" dirty="0" smtClean="0"/>
              <a:t> </a:t>
            </a:r>
            <a:endParaRPr lang="en-US" sz="1200" dirty="0"/>
          </a:p>
        </p:txBody>
      </p:sp>
      <p:sp>
        <p:nvSpPr>
          <p:cNvPr id="28" name="TextBox 27"/>
          <p:cNvSpPr txBox="1"/>
          <p:nvPr/>
        </p:nvSpPr>
        <p:spPr>
          <a:xfrm>
            <a:off x="1828800" y="5867400"/>
            <a:ext cx="2743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hlinkClick r:id="rId18"/>
              </a:rPr>
              <a:t>http://personalpage.flsi.or.jp/fukushima/index-e.html</a:t>
            </a:r>
            <a:r>
              <a:rPr lang="en-US" sz="1200" dirty="0" smtClean="0"/>
              <a:t> </a:t>
            </a:r>
            <a:endParaRPr lang="en-US" sz="1200" dirty="0"/>
          </a:p>
        </p:txBody>
      </p:sp>
      <p:pic>
        <p:nvPicPr>
          <p:cNvPr id="29" name="Picture 28" descr="FukushimaImg_pers-pg_2016-11-01.jpg"/>
          <p:cNvPicPr>
            <a:picLocks noChangeAspect="1"/>
          </p:cNvPicPr>
          <p:nvPr/>
        </p:nvPicPr>
        <p:blipFill>
          <a:blip r:embed="rId19" cstate="print"/>
          <a:srcRect l="5000" t="12500" r="10000" b="16250"/>
          <a:stretch>
            <a:fillRect/>
          </a:stretch>
        </p:blipFill>
        <p:spPr>
          <a:xfrm>
            <a:off x="914400" y="5369859"/>
            <a:ext cx="717884" cy="802341"/>
          </a:xfrm>
          <a:prstGeom prst="rect">
            <a:avLst/>
          </a:prstGeom>
        </p:spPr>
      </p:pic>
      <p:sp>
        <p:nvSpPr>
          <p:cNvPr id="30" name="TextBox 29"/>
          <p:cNvSpPr txBox="1"/>
          <p:nvPr/>
        </p:nvSpPr>
        <p:spPr>
          <a:xfrm>
            <a:off x="1828800" y="5486400"/>
            <a:ext cx="20538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Kunihiko</a:t>
            </a:r>
            <a:r>
              <a:rPr lang="en-US" dirty="0" smtClean="0"/>
              <a:t> Fukushima</a:t>
            </a:r>
            <a:endParaRPr lang="en-US" dirty="0"/>
          </a:p>
        </p:txBody>
      </p:sp>
      <p:pic>
        <p:nvPicPr>
          <p:cNvPr id="31" name="Picture 30" descr="ART_2016-11-01.png"/>
          <p:cNvPicPr>
            <a:picLocks noChangeAspect="1"/>
          </p:cNvPicPr>
          <p:nvPr/>
        </p:nvPicPr>
        <p:blipFill>
          <a:blip r:embed="rId20" cstate="print"/>
          <a:srcRect l="7682" t="11111" r="11914" b="8889"/>
          <a:stretch>
            <a:fillRect/>
          </a:stretch>
        </p:blipFill>
        <p:spPr>
          <a:xfrm>
            <a:off x="5410200" y="5410200"/>
            <a:ext cx="1105958" cy="838200"/>
          </a:xfrm>
          <a:prstGeom prst="rect">
            <a:avLst/>
          </a:prstGeom>
        </p:spPr>
      </p:pic>
      <p:sp>
        <p:nvSpPr>
          <p:cNvPr id="32" name="Rectangle 31"/>
          <p:cNvSpPr/>
          <p:nvPr/>
        </p:nvSpPr>
        <p:spPr>
          <a:xfrm>
            <a:off x="6477000" y="5638800"/>
            <a:ext cx="2667000" cy="457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smtClean="0">
                <a:hlinkClick r:id="rId21"/>
              </a:rPr>
              <a:t>https://en.wikipedia.org/wiki/Adaptive_resonance_theory</a:t>
            </a:r>
            <a:r>
              <a:rPr lang="en-US" sz="1200" dirty="0" smtClean="0"/>
              <a:t> </a:t>
            </a:r>
            <a:endParaRPr lang="en-US" sz="12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733800" y="228600"/>
            <a:ext cx="15947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Image Sources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752600" y="2116760"/>
            <a:ext cx="339548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hlinkClick r:id="rId2"/>
              </a:rPr>
              <a:t>http://www.salk.edu/scientist/terrence-sejnowski/</a:t>
            </a:r>
            <a:r>
              <a:rPr lang="en-US" sz="1200" dirty="0" smtClean="0"/>
              <a:t> </a:t>
            </a:r>
            <a:endParaRPr lang="en-US" sz="1200" dirty="0"/>
          </a:p>
        </p:txBody>
      </p:sp>
      <p:sp>
        <p:nvSpPr>
          <p:cNvPr id="10" name="TextBox 9"/>
          <p:cNvSpPr txBox="1"/>
          <p:nvPr/>
        </p:nvSpPr>
        <p:spPr>
          <a:xfrm>
            <a:off x="1729977" y="1202360"/>
            <a:ext cx="231140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hlinkClick r:id="rId3"/>
              </a:rPr>
              <a:t>http://www.cs.unm.edu/~ackley/</a:t>
            </a:r>
            <a:r>
              <a:rPr lang="en-US" sz="1200" dirty="0" smtClean="0"/>
              <a:t> </a:t>
            </a:r>
            <a:endParaRPr lang="en-US" sz="1200" dirty="0"/>
          </a:p>
        </p:txBody>
      </p:sp>
      <p:sp>
        <p:nvSpPr>
          <p:cNvPr id="11" name="TextBox 10"/>
          <p:cNvSpPr txBox="1"/>
          <p:nvPr/>
        </p:nvSpPr>
        <p:spPr>
          <a:xfrm>
            <a:off x="1752600" y="897560"/>
            <a:ext cx="16268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David H. Ackley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828800" y="1811960"/>
            <a:ext cx="16387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Terry </a:t>
            </a:r>
            <a:r>
              <a:rPr lang="en-US" dirty="0" err="1" smtClean="0"/>
              <a:t>Sejnowski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1828800" y="2738028"/>
            <a:ext cx="15409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Gail Carpenter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1828800" y="3031160"/>
            <a:ext cx="2199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 </a:t>
            </a:r>
            <a:endParaRPr lang="en-US" sz="1200" dirty="0"/>
          </a:p>
        </p:txBody>
      </p:sp>
      <p:sp>
        <p:nvSpPr>
          <p:cNvPr id="20" name="TextBox 19"/>
          <p:cNvSpPr txBox="1"/>
          <p:nvPr/>
        </p:nvSpPr>
        <p:spPr>
          <a:xfrm>
            <a:off x="1828800" y="3640760"/>
            <a:ext cx="16963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Steve </a:t>
            </a:r>
            <a:r>
              <a:rPr lang="en-US" dirty="0" err="1" smtClean="0"/>
              <a:t>Grossberg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1828800" y="4021760"/>
            <a:ext cx="336271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 </a:t>
            </a:r>
            <a:r>
              <a:rPr lang="en-US" sz="1200" dirty="0" smtClean="0">
                <a:hlinkClick r:id="rId4"/>
              </a:rPr>
              <a:t>https://en.wikipedia.org/wiki/Stephen_Grossberg</a:t>
            </a:r>
            <a:r>
              <a:rPr lang="en-US" sz="1200" dirty="0" smtClean="0"/>
              <a:t> </a:t>
            </a:r>
            <a:endParaRPr lang="en-US" sz="1200" dirty="0"/>
          </a:p>
        </p:txBody>
      </p:sp>
      <p:sp>
        <p:nvSpPr>
          <p:cNvPr id="28" name="TextBox 27"/>
          <p:cNvSpPr txBox="1"/>
          <p:nvPr/>
        </p:nvSpPr>
        <p:spPr>
          <a:xfrm>
            <a:off x="1828800" y="4859960"/>
            <a:ext cx="2743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hlinkClick r:id="rId5"/>
              </a:rPr>
              <a:t>http://csis.pace.edu/~ctappert/srd2011/rosenblatt-contributions.htm</a:t>
            </a:r>
            <a:r>
              <a:rPr lang="en-US" sz="1200" dirty="0" smtClean="0"/>
              <a:t> </a:t>
            </a:r>
            <a:endParaRPr lang="en-US" sz="1200" dirty="0"/>
          </a:p>
        </p:txBody>
      </p:sp>
      <p:sp>
        <p:nvSpPr>
          <p:cNvPr id="30" name="TextBox 29"/>
          <p:cNvSpPr txBox="1"/>
          <p:nvPr/>
        </p:nvSpPr>
        <p:spPr>
          <a:xfrm>
            <a:off x="1828800" y="4478960"/>
            <a:ext cx="17583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Frank Rosenblatt</a:t>
            </a:r>
            <a:endParaRPr lang="en-US" dirty="0"/>
          </a:p>
        </p:txBody>
      </p:sp>
      <p:pic>
        <p:nvPicPr>
          <p:cNvPr id="31" name="Picture 30" descr="Rosenblatt-ratlab_2016-11-01.jpg"/>
          <p:cNvPicPr>
            <a:picLocks noChangeAspect="1"/>
          </p:cNvPicPr>
          <p:nvPr/>
        </p:nvPicPr>
        <p:blipFill>
          <a:blip r:embed="rId6" cstate="print"/>
          <a:srcRect l="39182" t="16956" r="38888" b="67129"/>
          <a:stretch>
            <a:fillRect/>
          </a:stretch>
        </p:blipFill>
        <p:spPr>
          <a:xfrm>
            <a:off x="914400" y="4402760"/>
            <a:ext cx="698500" cy="762000"/>
          </a:xfrm>
          <a:prstGeom prst="rect">
            <a:avLst/>
          </a:prstGeom>
        </p:spPr>
      </p:pic>
      <p:pic>
        <p:nvPicPr>
          <p:cNvPr id="32" name="Picture 31" descr="Grossberg_in_July_2016_wiki_2016-11-01.jpg"/>
          <p:cNvPicPr>
            <a:picLocks noChangeAspect="1"/>
          </p:cNvPicPr>
          <p:nvPr/>
        </p:nvPicPr>
        <p:blipFill>
          <a:blip r:embed="rId7" cstate="print"/>
          <a:srcRect l="17103" t="20000" r="21328" b="23784"/>
          <a:stretch>
            <a:fillRect/>
          </a:stretch>
        </p:blipFill>
        <p:spPr>
          <a:xfrm>
            <a:off x="914400" y="3412160"/>
            <a:ext cx="677007" cy="838200"/>
          </a:xfrm>
          <a:prstGeom prst="rect">
            <a:avLst/>
          </a:prstGeom>
        </p:spPr>
      </p:pic>
      <p:pic>
        <p:nvPicPr>
          <p:cNvPr id="33" name="Picture 32" descr="Gail_Carpenter_Carpenter-website_2016-11-01.jp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838200" y="2573164"/>
            <a:ext cx="762000" cy="774988"/>
          </a:xfrm>
          <a:prstGeom prst="rect">
            <a:avLst/>
          </a:prstGeom>
        </p:spPr>
      </p:pic>
      <p:sp>
        <p:nvSpPr>
          <p:cNvPr id="34" name="TextBox 33"/>
          <p:cNvSpPr txBox="1"/>
          <p:nvPr/>
        </p:nvSpPr>
        <p:spPr>
          <a:xfrm>
            <a:off x="1828800" y="3107360"/>
            <a:ext cx="255653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hlinkClick r:id="rId9"/>
              </a:rPr>
              <a:t>http://techlab.bu.edu/members/gail/</a:t>
            </a:r>
            <a:r>
              <a:rPr lang="en-US" sz="1200" dirty="0" smtClean="0"/>
              <a:t> </a:t>
            </a:r>
            <a:endParaRPr lang="en-US" sz="1200" dirty="0"/>
          </a:p>
        </p:txBody>
      </p:sp>
      <p:pic>
        <p:nvPicPr>
          <p:cNvPr id="35" name="Picture 34" descr="Sejnowski-Web_2016-11-01.jpg"/>
          <p:cNvPicPr>
            <a:picLocks noChangeAspect="1"/>
          </p:cNvPicPr>
          <p:nvPr/>
        </p:nvPicPr>
        <p:blipFill>
          <a:blip r:embed="rId10" cstate="print"/>
          <a:srcRect l="41111" r="8889" b="41111"/>
          <a:stretch>
            <a:fillRect/>
          </a:stretch>
        </p:blipFill>
        <p:spPr>
          <a:xfrm>
            <a:off x="914400" y="1659560"/>
            <a:ext cx="621102" cy="731520"/>
          </a:xfrm>
          <a:prstGeom prst="rect">
            <a:avLst/>
          </a:prstGeom>
        </p:spPr>
      </p:pic>
      <p:pic>
        <p:nvPicPr>
          <p:cNvPr id="37" name="Picture 36" descr="david-ackley_2016-11-01.png"/>
          <p:cNvPicPr>
            <a:picLocks noChangeAspect="1"/>
          </p:cNvPicPr>
          <p:nvPr/>
        </p:nvPicPr>
        <p:blipFill>
          <a:blip r:embed="rId11" cstate="print"/>
          <a:srcRect l="7500" r="42500" b="18290"/>
          <a:stretch>
            <a:fillRect/>
          </a:stretch>
        </p:blipFill>
        <p:spPr>
          <a:xfrm>
            <a:off x="914400" y="762000"/>
            <a:ext cx="685800" cy="736321"/>
          </a:xfrm>
          <a:prstGeom prst="rect">
            <a:avLst/>
          </a:prstGeom>
        </p:spPr>
      </p:pic>
      <p:sp>
        <p:nvSpPr>
          <p:cNvPr id="38" name="TextBox 37"/>
          <p:cNvSpPr txBox="1"/>
          <p:nvPr/>
        </p:nvSpPr>
        <p:spPr>
          <a:xfrm>
            <a:off x="5257800" y="914400"/>
            <a:ext cx="37338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All images are from Creative Commons (including Wikipedia), or from institutional websites or from privately-hosted websites where the researcher has self-posted a picture. The only exception is the picture of Frank Rosenblatt, circa 1950’s – 1960’s, attribution unknown. </a:t>
            </a:r>
            <a:endParaRPr lang="en-US" sz="16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155</TotalTime>
  <Words>245</Words>
  <Application>Microsoft Office PowerPoint</Application>
  <PresentationFormat>On-screen Show (4:3)</PresentationFormat>
  <Paragraphs>65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Slide 1</vt:lpstr>
      <vt:lpstr>Slide 2</vt:lpstr>
      <vt:lpstr>Slide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 J Maren</dc:creator>
  <cp:lastModifiedBy>A J Maren</cp:lastModifiedBy>
  <cp:revision>31</cp:revision>
  <dcterms:created xsi:type="dcterms:W3CDTF">2016-11-01T11:34:31Z</dcterms:created>
  <dcterms:modified xsi:type="dcterms:W3CDTF">2016-11-01T14:10:00Z</dcterms:modified>
</cp:coreProperties>
</file>